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</p:sldIdLst>
  <p:sldSz type="screen4x3" cy="6858000" cx="9144000"/>
  <p:notesSz cx="6858000" cy="9144000"/>
  <p:defaultTextStyle>
    <a:defPPr>
      <a:defRPr lang="en-US"/>
    </a:defPPr>
    <a:lvl1pPr algn="l" eaLnBrk="0" fontAlgn="base" hangingPunct="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algn="l" eaLnBrk="0" fontAlgn="base" hangingPunct="0" marL="4572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algn="l" eaLnBrk="0" fontAlgn="base" hangingPunct="0" marL="9144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algn="l" eaLnBrk="0" fontAlgn="base" hangingPunct="0" marL="13716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algn="l" eaLnBrk="0" fontAlgn="base" hangingPunct="0" marL="18288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algn="l" defTabSz="914400" eaLnBrk="1" hangingPunct="1" latinLnBrk="0" marL="2286000" rtl="0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algn="l" defTabSz="914400" eaLnBrk="1" hangingPunct="1" latinLnBrk="0" marL="2743200" rtl="0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algn="l" defTabSz="914400" eaLnBrk="1" hangingPunct="1" latinLnBrk="0" marL="3200400" rtl="0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algn="l" defTabSz="914400" eaLnBrk="1" hangingPunct="1" latinLnBrk="0" marL="3657600" rtl="0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FF5050"/>
    <a:srgbClr val="FFFF00"/>
    <a:srgbClr val="00FFFF"/>
    <a:srgbClr val="CCFF33"/>
    <a:srgbClr val="FF6600"/>
    <a:srgbClr val="FF66FF"/>
    <a:srgbClr val="CCECFF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9062" autoAdjust="0"/>
    <p:restoredTop sz="94940" autoAdjust="0"/>
  </p:normalViewPr>
  <p:slideViewPr>
    <p:cSldViewPr>
      <p:cViewPr>
        <p:scale>
          <a:sx n="77" d="100"/>
          <a:sy n="77" d="100"/>
        </p:scale>
        <p:origin x="-20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70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70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71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4871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20" compatLnSpc="1" lIns="91440" numCol="1" rIns="91440" tIns="45720" vert="horz" wrap="square">
            <a:prstTxWarp prst="textNoShape"/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71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20" compatLnSpc="1" lIns="91440" numCol="1" rIns="91440" tIns="45720" vert="horz" wrap="square">
            <a:prstTxWarp prst="textNoShape"/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823EF73-09A2-406A-B9EF-47EDFF1104F7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eaLnBrk="0" fontAlgn="base" hangingPunct="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eaLnBrk="0" fontAlgn="base" hangingPunct="0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eaLnBrk="0" fontAlgn="base" hangingPunct="0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eaLnBrk="0" fontAlgn="base" hangingPunct="0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eaLnBrk="0" fontAlgn="base" hangingPunct="0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ight Triangle 9"/>
          <p:cNvSpPr/>
          <p:nvPr/>
        </p:nvSpPr>
        <p:spPr>
          <a:xfrm>
            <a:off x="-2" y="4664147"/>
            <a:ext cx="9151089" cy="0"/>
          </a:xfrm>
          <a:prstGeom prst="rtTriangle"/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48585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defRPr b="1" sz="4800">
                <a:solidFill>
                  <a:schemeClr val="tx2"/>
                </a:solidFill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6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algn="r" indent="0" marL="0" marR="64008">
              <a:buNone/>
              <a:defRPr>
                <a:solidFill>
                  <a:schemeClr val="tx2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5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587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Lucida Sans Unicode"/>
              </a:endParaRPr>
            </a:p>
          </p:txBody>
        </p:sp>
        <p:sp>
          <p:nvSpPr>
            <p:cNvPr id="1048588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Lucida Sans Unicode"/>
              </a:endParaRPr>
            </a:p>
          </p:txBody>
        </p:sp>
        <p:sp>
          <p:nvSpPr>
            <p:cNvPr id="1048589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1">
                <a:alphaModFix amt="50000"/>
              </a:blip>
              <a:tile algn="t" flip="none" sx="50000" sy="50000" tx="0" ty="0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 bIns="45720" compatLnSpc="1" lIns="91440" rIns="91440" tIns="45720" vert="horz" wrap="square"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/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1BA3AF-5657-43CD-B53C-FA9CE3EDCEB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104859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04859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7448A1-36D0-4CE6-82DA-FF0ABBF15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black"/>
                </a:solidFill>
              </a:rPr>
              <a:t>3/20/2023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597" name="Title 6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2">
        <a:schemeClr val="bg1"/>
      </p:bgRef>
    </p:bg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buNone/>
              <a:defRPr baseline="0" b="1" cap="none" sz="4800"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anchor="t" lIns="91440" rIns="91440"/>
          <a:lstStyle>
            <a:lvl1pPr algn="l" indent="0" marL="0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white"/>
                </a:solidFill>
              </a:rPr>
              <a:t>3/20/2023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486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white"/>
                </a:solidFill>
              </a:r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85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48686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bg>
      <p:bgRef idx="1002">
        <a:schemeClr val="bg1"/>
      </p:bgRef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white"/>
                </a:solidFill>
              </a:rPr>
              <a:t>3/20/2023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white"/>
                </a:solidFill>
              </a:r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92" name="Title 7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ison">
    <p:bg>
      <p:bgRef idx="1003">
        <a:schemeClr val="bg1"/>
      </p:bgRef>
    </p:bg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94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95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96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9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9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black"/>
                </a:solidFill>
              </a:rPr>
              <a:t>3/20/2023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69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870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Ref idx="1002">
        <a:schemeClr val="bg1"/>
      </p:bgRef>
    </p:bg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white"/>
                </a:solidFill>
              </a:rPr>
              <a:t>3/20/2023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5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4865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white"/>
                </a:solidFill>
              </a:r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58" name="Title 5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black"/>
                </a:solidFill>
              </a:rPr>
              <a:t>3/20/2023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65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86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3">
        <a:schemeClr val="bg1"/>
      </p:bgRef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 vert="horz">
            <a:noAutofit/>
            <a:sp3d prstMaterial="softEdge">
              <a:bevelT w="0" h="0"/>
            </a:sp3d>
          </a:bodyPr>
          <a:lstStyle>
            <a:lvl1pPr algn="r">
              <a:buNone/>
              <a:defRPr b="0" sz="250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2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algn="r" indent="0" marL="0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703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04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p>
            <a:fld id="{471BA3AF-5657-43CD-B53C-FA9CE3EDCEB3}" type="datetimeFigureOut">
              <a:rPr lang="en-US" smtClean="0">
                <a:solidFill>
                  <a:prstClr val="black"/>
                </a:solidFill>
              </a:rPr>
              <a:t>3/20/2023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7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87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bg>
      <p:bgRef idx="1002">
        <a:schemeClr val="bg1"/>
      </p:bgRef>
    </p:bg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anchor="t" lIns="91440" rIns="91440" tIns="0"/>
          <a:lstStyle>
            <a:lvl1pPr algn="r" indent="0" marL="0" marR="18288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5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/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6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1BA3AF-5657-43CD-B53C-FA9CE3EDCEB3}" type="datetimeFigureOut">
              <a:rPr lang="en-US" smtClean="0">
                <a:solidFill>
                  <a:prstClr val="white"/>
                </a:solidFill>
              </a:rPr>
              <a:t>3/20/2023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6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4866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7448A1-36D0-4CE6-82DA-FF0ABBF158C6}" type="slidenum">
              <a:rPr lang="en-US" smtClean="0">
                <a:solidFill>
                  <a:prstClr val="white"/>
                </a:solidFill>
              </a:r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algn="r" marR="0">
              <a:buNone/>
              <a:defRPr b="0" sz="3000">
                <a:solidFill>
                  <a:schemeClr val="accent1"/>
                </a:solidFill>
                <a:effectLst>
                  <a:outerShdw algn="t" blurRad="50800" dir="5400000" dist="25000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0" name="Freeform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sp>
        <p:nvSpPr>
          <p:cNvPr id="1048671" name="Freeform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sp>
        <p:nvSpPr>
          <p:cNvPr id="1048672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73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48674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black"/>
                </a:solidFill>
              </a:rPr>
              <a:t>3/20/2023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1BA3AF-5657-43CD-B53C-FA9CE3EDCEB3}" type="datetimeFigureOut">
              <a:rPr lang="en-US" smtClean="0">
                <a:solidFill>
                  <a:prstClr val="black"/>
                </a:solidFill>
              </a:rPr>
              <a:t>3/20/2023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77448A1-36D0-4CE6-82DA-FF0ABBF158C6}" type="slidenum">
              <a:rPr lang="en-US" smtClean="0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1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048577" name="Freeform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2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/>
        </p:spPr>
        <p:txBody>
          <a:bodyPr anchor="b" vert="horz"/>
          <a:lstStyle>
            <a:lvl1pPr algn="l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71BA3AF-5657-43CD-B53C-FA9CE3EDCEB3}" type="datetimeFigureOut">
              <a:rPr lang="en-US" smtClean="0">
                <a:solidFill>
                  <a:prstClr val="black"/>
                </a:solidFill>
                <a:latin typeface="Lucida Sans Unicode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3/20/2023</a:t>
            </a:fld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/>
        </p:spPr>
        <p:txBody>
          <a:bodyPr anchor="b" vert="horz"/>
          <a:lstStyle>
            <a:lvl1pPr algn="r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/>
        </p:spPr>
        <p:txBody>
          <a:bodyPr anchor="b" vert="horz"/>
          <a:lstStyle>
            <a:lvl1pPr algn="r" eaLnBrk="1" hangingPunct="1" latinLnBrk="0">
              <a:defRPr b="0" sz="1000" kumimoji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77448A1-36D0-4CE6-82DA-FF0ABBF158C6}" type="slidenum">
              <a:rPr lang="en-US" smtClean="0">
                <a:solidFill>
                  <a:prstClr val="black"/>
                </a:solidFill>
                <a:latin typeface="Lucida Sans Unicode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Lucida Sans Unicode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eaLnBrk="1" hangingPunct="1" latinLnBrk="0" rtl="0">
        <a:spcBef>
          <a:spcPct val="0"/>
        </a:spcBef>
        <a:buNone/>
        <a:defRPr b="1" sz="4100" kern="1200" kumimoji="0">
          <a:solidFill>
            <a:schemeClr val="tx2"/>
          </a:solidFill>
          <a:effectLst>
            <a:outerShdw algn="tl" blurRad="31750" dir="5400000" dist="25400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56032" latinLnBrk="0" marL="365760" rtl="0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sz="27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28600" latinLnBrk="0" marL="621792" rtl="0">
        <a:spcBef>
          <a:spcPts val="324"/>
        </a:spcBef>
        <a:buClr>
          <a:schemeClr val="accent1"/>
        </a:buClr>
        <a:buFont typeface="Verdana"/>
        <a:buChar char="◦"/>
        <a:defRPr sz="23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59536" rtl="0">
        <a:spcBef>
          <a:spcPts val="350"/>
        </a:spcBef>
        <a:buClr>
          <a:schemeClr val="accent2"/>
        </a:buClr>
        <a:buSzPct val="100000"/>
        <a:buFont typeface="Wingdings 2"/>
        <a:buChar char="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28600" latinLnBrk="0" marL="1143000" rtl="0">
        <a:spcBef>
          <a:spcPts val="350"/>
        </a:spcBef>
        <a:buClr>
          <a:schemeClr val="accent2"/>
        </a:buClr>
        <a:buFont typeface="Wingdings 2"/>
        <a:buChar char=""/>
        <a:defRPr sz="19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28600" latinLnBrk="0" marL="1371600" rtl="0">
        <a:spcBef>
          <a:spcPts val="350"/>
        </a:spcBef>
        <a:buClr>
          <a:schemeClr val="accent2"/>
        </a:buClr>
        <a:buFont typeface="Wingdings 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28600" latinLnBrk="0" marL="1600200" rtl="0">
        <a:spcBef>
          <a:spcPts val="350"/>
        </a:spcBef>
        <a:buClr>
          <a:schemeClr val="accent3"/>
        </a:buClr>
        <a:buFont typeface="Wingdings 2"/>
        <a:buChar char="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228600" latinLnBrk="0" marL="18288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228600" latinLnBrk="0" marL="20574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228600" latinLnBrk="0" marL="2286000" rtl="0">
        <a:spcBef>
          <a:spcPts val="350"/>
        </a:spcBef>
        <a:buClr>
          <a:schemeClr val="accent3"/>
        </a:buClr>
        <a:buFont typeface="Wingdings 2"/>
        <a:buChar char="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306513" y="1422400"/>
            <a:ext cx="6529387" cy="4017963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Containing all the details of the person and the injuries sustained by him/her in Medico Legal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Cases.</a:t>
            </a:r>
          </a:p>
          <a:p>
            <a:pPr algn="just" indent="0" marL="109728">
              <a:buNone/>
            </a:pPr>
            <a:endParaRPr b="1" dirty="0" sz="6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injured is produced alongwith injury sheet  (</a:t>
            </a:r>
            <a:r>
              <a:rPr dirty="0" sz="2800" lang="ur-PK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نقشہ ضرر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by police constable. </a:t>
            </a: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indent="0" marL="109728">
              <a:buNone/>
            </a:pPr>
            <a:endParaRPr dirty="0" sz="5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injured may be given first aid treatment as per the established medical protocol to save his life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3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dimensions/size of the wound with specification of entrance and exit wounds must be given.</a:t>
            </a:r>
          </a:p>
        </p:txBody>
      </p:sp>
      <p:sp>
        <p:nvSpPr>
          <p:cNvPr id="1048599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p>
            <a:r>
              <a:rPr dirty="0" sz="3500" lang="en-US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MLC - Medico-Legal-Certificate </a:t>
            </a:r>
            <a:r>
              <a:rPr dirty="0" sz="3500" lang="en-US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br>
              <a:rPr dirty="0" sz="3500" lang="en-US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sz="3500" lang="en-US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3500" lang="en-US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MLR - Medico-Legal-Report</a:t>
            </a:r>
            <a:endParaRPr dirty="0" sz="3500" lang="en-US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algn="just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opine about the fact whether the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injured was conscious or otherwise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mention charring or tattooing marks on the wounds if observed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shall also opine about the level of entrance and exit wounds as to whether these are in the same level or from upward to downwards.</a:t>
            </a:r>
          </a:p>
          <a:p>
            <a:endParaRPr dirty="0" lang="en-US"/>
          </a:p>
          <a:p>
            <a:endParaRPr dirty="0" lang="en-US"/>
          </a:p>
        </p:txBody>
      </p:sp>
      <p:sp>
        <p:nvSpPr>
          <p:cNvPr id="1048601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Contd</a:t>
            </a:r>
            <a:r>
              <a:rPr dirty="0" lang="en-US" smtClean="0"/>
              <a:t>..</a:t>
            </a:r>
            <a:endParaRPr dirty="0" lang="en-US"/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blood stained clothes having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bullet/cut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marks be secured by the medical officer and handed over to the police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spent bullet or other articles recovered from the person or wounds of the injured be secured, sealed in phial and sent to police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time of arrival and examination of the injured be recorded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duration of injury be also recorded.</a:t>
            </a:r>
          </a:p>
          <a:p>
            <a:pPr indent="0" marL="109728">
              <a:buNone/>
            </a:pPr>
            <a:endParaRPr dirty="0" sz="28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shall also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record remarks about the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nature of the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wounds.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shall specifically mention the factum of referral of the injured for specialized treatment to other Hospital if need arises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shall mention the cases of L.A.M.A (left against medical advice)</a:t>
            </a:r>
          </a:p>
          <a:p>
            <a:pPr algn="just"/>
            <a:endParaRPr dirty="0" sz="28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injured be issued discharge slip after examination/treatment wherein the nature of injury caused be specified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4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injury be specified at the time of examination whether it was lacerated, incised or fire arm injury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9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weapon of offence be specified whether it was caused by blunt means, FA or sharp edged weapon. </a:t>
            </a:r>
            <a:endParaRPr dirty="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indent="0" marL="109728">
              <a:buNone/>
            </a:pPr>
            <a:endParaRPr dirty="0" sz="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over writing/cutting in the MLC be avoided and the same be initialed if made.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7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injury sheet be endorsed by the medical officer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shall mention his full name and designation beneath his signature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MLC shall also mention the articles given to the constable for handing over to IO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clothes of the injured and other articles be initialed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Officer shall furnish certificate regarding the capability of the seriously injured that he is sufficiently in possession of his reason to make a lucid statement and to record report. 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No examination by a medical officer of a living woman’s person shall be made without her consent and without a written order from a Magistrate addressed to the medical officer directing him to make such examination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0" marL="109728">
              <a:buNone/>
            </a:pPr>
            <a:endParaRPr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Signs of struggle be also specified.</a:t>
            </a:r>
            <a:endParaRPr dirty="0" sz="28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Contd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381000"/>
            <a:ext cx="9144000" cy="6477000"/>
          </a:xfrm>
        </p:spPr>
      </p:pic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p>
            <a:r>
              <a:rPr dirty="0" lang="en-US">
                <a:solidFill>
                  <a:schemeClr val="accent6"/>
                </a:solidFill>
              </a:rPr>
              <a:t>QISAS AND DIYAT ACT 1997</a:t>
            </a:r>
          </a:p>
        </p:txBody>
      </p:sp>
      <p:sp>
        <p:nvSpPr>
          <p:cNvPr id="104861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p>
            <a:r>
              <a:rPr dirty="0" sz="3000" lang="en-US">
                <a:latin typeface="+mn-lt"/>
              </a:rPr>
              <a:t>DEFINITIONS (SECTION-299)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254691"/>
          </a:xfrm>
        </p:spPr>
        <p:txBody>
          <a:bodyPr>
            <a:noAutofit/>
          </a:bodyPr>
          <a:p>
            <a:pPr algn="just"/>
            <a:r>
              <a:rPr dirty="0" sz="33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 is not defined in the law. It means equal punishment in other words it is “tit for tat” </a:t>
            </a:r>
            <a:r>
              <a:rPr dirty="0" sz="3300"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dirty="0" sz="33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life for life and an eye for an eye.</a:t>
            </a:r>
          </a:p>
        </p:txBody>
      </p:sp>
      <p:sp>
        <p:nvSpPr>
          <p:cNvPr id="10486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6600" lang="en-US">
                <a:solidFill>
                  <a:schemeClr val="accent6"/>
                </a:solidFill>
              </a:rPr>
              <a:t>QISAS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102291"/>
          </a:xfrm>
        </p:spPr>
        <p:txBody>
          <a:bodyPr>
            <a:noAutofit/>
          </a:bodyPr>
          <a:p>
            <a:pPr algn="just"/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compensation specified in section 323 payable to the heirs of the victim by the offender.</a:t>
            </a:r>
          </a:p>
        </p:txBody>
      </p:sp>
      <p:sp>
        <p:nvSpPr>
          <p:cNvPr id="104861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6600" lang="en-US">
                <a:solidFill>
                  <a:schemeClr val="accent6"/>
                </a:solidFill>
              </a:rPr>
              <a:t>DIYAT </a:t>
            </a:r>
            <a:br>
              <a:rPr dirty="0" sz="6600" lang="en-US">
                <a:solidFill>
                  <a:schemeClr val="accent6"/>
                </a:solidFill>
              </a:rPr>
            </a:br>
            <a:r>
              <a:rPr dirty="0" sz="3200" lang="en-US">
                <a:solidFill>
                  <a:schemeClr val="accent6"/>
                </a:solidFill>
              </a:rPr>
              <a:t>SECTION 299 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>
            <a:noAutofit/>
          </a:bodyPr>
          <a:p>
            <a:r>
              <a:rPr dirty="0" sz="3000" lang="en-US">
                <a:latin typeface="+mn-lt"/>
              </a:rPr>
              <a:t>The Compensation specified in “</a:t>
            </a:r>
            <a:r>
              <a:rPr dirty="0" sz="3000" lang="en-US" err="1">
                <a:latin typeface="+mn-lt"/>
              </a:rPr>
              <a:t>Qisas</a:t>
            </a:r>
            <a:r>
              <a:rPr dirty="0" sz="3000" lang="en-US">
                <a:latin typeface="+mn-lt"/>
              </a:rPr>
              <a:t> and </a:t>
            </a:r>
            <a:r>
              <a:rPr dirty="0" sz="3000" lang="en-US" err="1">
                <a:latin typeface="+mn-lt"/>
              </a:rPr>
              <a:t>Diyat</a:t>
            </a:r>
            <a:r>
              <a:rPr dirty="0" sz="3000" lang="en-US">
                <a:latin typeface="+mn-lt"/>
              </a:rPr>
              <a:t> ordinance 1990” to be paid by the offender to the victim</a:t>
            </a:r>
          </a:p>
        </p:txBody>
      </p:sp>
      <p:sp>
        <p:nvSpPr>
          <p:cNvPr id="10486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6600" lang="en-US">
                <a:solidFill>
                  <a:schemeClr val="accent6"/>
                </a:solidFill>
              </a:rPr>
              <a:t>ARSH</a:t>
            </a:r>
            <a:r>
              <a:rPr dirty="0" lang="en-US">
                <a:solidFill>
                  <a:schemeClr val="accent6"/>
                </a:solidFill>
              </a:rPr>
              <a:t> </a:t>
            </a:r>
            <a:br>
              <a:rPr dirty="0" lang="en-US">
                <a:solidFill>
                  <a:schemeClr val="accent6"/>
                </a:solidFill>
              </a:rPr>
            </a:br>
            <a:r>
              <a:rPr dirty="0" sz="3200" lang="en-US">
                <a:solidFill>
                  <a:schemeClr val="accent6"/>
                </a:solidFill>
              </a:rPr>
              <a:t>SECTION 299 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>
            <a:noAutofit/>
          </a:bodyPr>
          <a:p>
            <a:r>
              <a:rPr dirty="0" sz="3000" lang="en-US"/>
              <a:t>The compensation determined by the court to be paid by the offender to the victim.</a:t>
            </a:r>
          </a:p>
        </p:txBody>
      </p:sp>
      <p:sp>
        <p:nvSpPr>
          <p:cNvPr id="104862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6600" lang="en-US">
                <a:solidFill>
                  <a:schemeClr val="accent6"/>
                </a:solidFill>
              </a:rPr>
              <a:t>DAMAN</a:t>
            </a:r>
            <a:br>
              <a:rPr dirty="0" sz="6600" lang="en-US">
                <a:solidFill>
                  <a:schemeClr val="accent6"/>
                </a:solidFill>
              </a:rPr>
            </a:br>
            <a:r>
              <a:rPr dirty="0" sz="3200" lang="en-US" smtClean="0">
                <a:solidFill>
                  <a:schemeClr val="accent6"/>
                </a:solidFill>
              </a:rPr>
              <a:t>SECTION </a:t>
            </a:r>
            <a:r>
              <a:rPr dirty="0" sz="3200" lang="en-US">
                <a:solidFill>
                  <a:schemeClr val="accent6"/>
                </a:solidFill>
              </a:rPr>
              <a:t>299 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229600" cy="3264091"/>
          </a:xfrm>
        </p:spPr>
        <p:txBody>
          <a:bodyPr>
            <a:noAutofit/>
          </a:bodyPr>
          <a:p>
            <a:pPr algn="just"/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Medical officer or a Medical Board who so ever designated, Authorized by the provincial Government.</a:t>
            </a:r>
          </a:p>
        </p:txBody>
      </p:sp>
      <p:sp>
        <p:nvSpPr>
          <p:cNvPr id="10486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/>
          </a:bodyPr>
          <a:p>
            <a:r>
              <a:rPr dirty="0" sz="6600" lang="en-US">
                <a:solidFill>
                  <a:schemeClr val="accent6"/>
                </a:solidFill>
              </a:rPr>
              <a:t>AUTHORISED MEDICAL OFFICER</a:t>
            </a:r>
            <a:r>
              <a:rPr dirty="0" sz="4000" lang="en-US">
                <a:solidFill>
                  <a:schemeClr val="accent6"/>
                </a:solidFill>
              </a:rPr>
              <a:t> </a:t>
            </a:r>
            <a:r>
              <a:rPr dirty="0" sz="3200" lang="en-US">
                <a:solidFill>
                  <a:schemeClr val="accent6"/>
                </a:solidFill>
              </a:rPr>
              <a:t>SECTION 299 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329"/>
            <a:ext cx="8229600" cy="1719071"/>
          </a:xfrm>
        </p:spPr>
        <p:txBody>
          <a:bodyPr/>
          <a:p>
            <a:pPr indent="-609600" marL="609600"/>
            <a:r>
              <a:rPr dirty="0" sz="6600" lang="en-US" smtClean="0">
                <a:solidFill>
                  <a:schemeClr val="accent6"/>
                </a:solidFill>
                <a:latin typeface="+mn-lt"/>
              </a:rPr>
              <a:t>HURT</a:t>
            </a:r>
            <a:endParaRPr dirty="0" sz="6600" lang="en-US">
              <a:solidFill>
                <a:schemeClr val="accent6"/>
              </a:solidFill>
              <a:latin typeface="+mn-lt"/>
            </a:endParaRPr>
          </a:p>
          <a:p>
            <a:pPr indent="-609600" marL="609600"/>
            <a:r>
              <a:rPr dirty="0" sz="3200" lang="en-US" smtClean="0">
                <a:solidFill>
                  <a:schemeClr val="accent6"/>
                </a:solidFill>
                <a:latin typeface="+mn-lt"/>
              </a:rPr>
              <a:t>SECTION-332</a:t>
            </a:r>
            <a:endParaRPr dirty="0" sz="3200" lang="en-US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1048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4000"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LAW RELATING TO HURT</a:t>
            </a:r>
          </a:p>
        </p:txBody>
      </p:sp>
      <p:sp>
        <p:nvSpPr>
          <p:cNvPr id="1048626" name="TextBox 1"/>
          <p:cNvSpPr txBox="1"/>
          <p:nvPr/>
        </p:nvSpPr>
        <p:spPr>
          <a:xfrm>
            <a:off x="838200" y="3505200"/>
            <a:ext cx="6629400" cy="2400657"/>
          </a:xfrm>
          <a:prstGeom prst="rect"/>
          <a:noFill/>
        </p:spPr>
        <p:txBody>
          <a:bodyPr rtlCol="0" wrap="square">
            <a:spAutoFit/>
          </a:bodyPr>
          <a:p>
            <a:pPr algn="just"/>
            <a:r>
              <a:rPr dirty="0" sz="3000"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Causing of Pain, harm, disease, infirmity, injury or impairing, disabling, dismembering any organ of the body or part there of without causing death.</a:t>
            </a:r>
          </a:p>
          <a:p>
            <a:pPr algn="just"/>
            <a:endParaRPr dirty="0" sz="3000"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124200"/>
            <a:ext cx="8229600" cy="2883091"/>
          </a:xfrm>
        </p:spPr>
        <p:txBody>
          <a:bodyPr>
            <a:normAutofit/>
          </a:bodyPr>
          <a:p>
            <a:pPr algn="just" indent="-609600" marL="609600"/>
            <a:r>
              <a:rPr dirty="0" sz="35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Causing </a:t>
            </a:r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dirty="0" sz="35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dismemberment, Amputation</a:t>
            </a:r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3500"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Severement</a:t>
            </a:r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dirty="0" sz="35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limb </a:t>
            </a:r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or organ of the body. </a:t>
            </a:r>
          </a:p>
        </p:txBody>
      </p:sp>
      <p:sp>
        <p:nvSpPr>
          <p:cNvPr id="10486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76400"/>
            <a:ext cx="8229600" cy="1219200"/>
          </a:xfrm>
        </p:spPr>
        <p:txBody>
          <a:bodyPr>
            <a:normAutofit/>
          </a:bodyPr>
          <a:p>
            <a:pPr algn="l"/>
            <a:r>
              <a:rPr dirty="0" sz="6600" lang="en-US" smtClean="0">
                <a:solidFill>
                  <a:schemeClr val="accent6"/>
                </a:solidFill>
              </a:rPr>
              <a:t>ITLAF-I-UDW</a:t>
            </a:r>
            <a:br>
              <a:rPr dirty="0" sz="6600" lang="en-US" smtClean="0">
                <a:solidFill>
                  <a:schemeClr val="accent6"/>
                </a:solidFill>
              </a:rPr>
            </a:br>
            <a:r>
              <a:rPr dirty="0" sz="3200" lang="en-US" smtClean="0">
                <a:solidFill>
                  <a:schemeClr val="accent6"/>
                </a:solidFill>
              </a:rPr>
              <a:t>SECTION-333</a:t>
            </a:r>
            <a:endParaRPr dirty="0" sz="6600" lang="en-US">
              <a:solidFill>
                <a:schemeClr val="accent6"/>
              </a:solidFill>
            </a:endParaRPr>
          </a:p>
        </p:txBody>
      </p:sp>
      <p:sp>
        <p:nvSpPr>
          <p:cNvPr id="1048629" name="Rectangle 4"/>
          <p:cNvSpPr>
            <a:spLocks noChangeArrowheads="1"/>
          </p:cNvSpPr>
          <p:nvPr/>
        </p:nvSpPr>
        <p:spPr bwMode="auto">
          <a:xfrm>
            <a:off x="652818" y="381000"/>
            <a:ext cx="788158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p>
            <a:pPr algn="ctr"/>
            <a:r>
              <a:rPr dirty="0" sz="3200"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CLASSIFICATION ACCORDING TO THE PART OF THE BODY INVOLVED</a:t>
            </a:r>
            <a:endParaRPr dirty="0" sz="3200" 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797491"/>
          </a:xfrm>
        </p:spPr>
        <p:txBody>
          <a:bodyPr>
            <a:normAutofit/>
          </a:bodyPr>
          <a:p>
            <a:pPr algn="just" indent="-609600" marL="609600"/>
            <a:r>
              <a:rPr dirty="0" sz="3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Destroying </a:t>
            </a:r>
            <a:r>
              <a:rPr dirty="0" sz="3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or permanently </a:t>
            </a:r>
            <a:r>
              <a:rPr dirty="0" sz="3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impairing the </a:t>
            </a:r>
            <a:r>
              <a:rPr dirty="0" sz="3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function or capacity of an </a:t>
            </a:r>
            <a:r>
              <a:rPr dirty="0" sz="3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 of </a:t>
            </a:r>
            <a:r>
              <a:rPr dirty="0" sz="3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body or causing </a:t>
            </a:r>
            <a:r>
              <a:rPr dirty="0" sz="3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 disfigurement</a:t>
            </a:r>
            <a:r>
              <a:rPr dirty="0" sz="3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indent="-609600" marL="609600"/>
            <a:endParaRPr dirty="0" sz="34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p>
            <a:pPr algn="l"/>
            <a:r>
              <a:rPr dirty="0" sz="5000" lang="en-US">
                <a:solidFill>
                  <a:schemeClr val="accent6"/>
                </a:solidFill>
              </a:rPr>
              <a:t>ITLAF-SALAHIYYAT-I-UDW</a:t>
            </a:r>
            <a:r>
              <a:rPr dirty="0" sz="4800" lang="en-US">
                <a:solidFill>
                  <a:schemeClr val="accent6"/>
                </a:solidFill>
              </a:rPr>
              <a:t> </a:t>
            </a:r>
            <a:br>
              <a:rPr dirty="0" sz="4800" lang="en-US">
                <a:solidFill>
                  <a:schemeClr val="accent6"/>
                </a:solidFill>
              </a:rPr>
            </a:br>
            <a:r>
              <a:rPr dirty="0" sz="4800" lang="en-US">
                <a:solidFill>
                  <a:schemeClr val="accent6"/>
                </a:solidFill>
              </a:rPr>
              <a:t> </a:t>
            </a:r>
            <a:r>
              <a:rPr dirty="0" sz="3200" lang="en-US">
                <a:solidFill>
                  <a:schemeClr val="accent6"/>
                </a:solidFill>
              </a:rPr>
              <a:t>SECTION-335</a:t>
            </a:r>
            <a:r>
              <a:rPr dirty="0" sz="4800" lang="en-US">
                <a:solidFill>
                  <a:schemeClr val="accent6"/>
                </a:solidFill>
              </a:rPr>
              <a:t> </a:t>
            </a:r>
            <a:endParaRPr dirty="0" 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p>
            <a:pPr indent="-609600" marL="609600"/>
            <a:endParaRPr dirty="0" sz="35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09600" marL="609600"/>
            <a:r>
              <a:rPr dirty="0" sz="35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Hurt </a:t>
            </a:r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on the Head/Face which does not amount to ITLAF-I-UDW or ITLAF-I-SALAHIYYAT-I-UDW</a:t>
            </a:r>
          </a:p>
        </p:txBody>
      </p:sp>
      <p:sp>
        <p:nvSpPr>
          <p:cNvPr id="104863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p>
            <a:pPr algn="l"/>
            <a:r>
              <a:rPr dirty="0" sz="6600" lang="en-US">
                <a:solidFill>
                  <a:schemeClr val="accent6"/>
                </a:solidFill>
              </a:rPr>
              <a:t>SHAJJAH </a:t>
            </a:r>
            <a:r>
              <a:rPr dirty="0" sz="3200" lang="en-US">
                <a:solidFill>
                  <a:schemeClr val="accent6"/>
                </a:solidFill>
              </a:rPr>
              <a:t/>
            </a:r>
            <a:br>
              <a:rPr dirty="0" sz="3200" lang="en-US">
                <a:solidFill>
                  <a:schemeClr val="accent6"/>
                </a:solidFill>
              </a:rPr>
            </a:br>
            <a:r>
              <a:rPr dirty="0" sz="3200" lang="en-US">
                <a:solidFill>
                  <a:schemeClr val="accent6"/>
                </a:solidFill>
              </a:rPr>
              <a:t>SECTION 337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p>
            <a:pPr algn="l" indent="-609600" marL="609600"/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337 (a) </a:t>
            </a:r>
            <a:r>
              <a:rPr dirty="0" sz="3200" lang="en-US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SHAJJAH-I-KHAFIFAH</a:t>
            </a:r>
          </a:p>
          <a:p>
            <a:pPr algn="l" indent="-609600" marL="609600"/>
            <a:r>
              <a:rPr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Without </a:t>
            </a:r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exposing bone</a:t>
            </a:r>
          </a:p>
          <a:p>
            <a:pPr algn="l" indent="-609600" marL="609600"/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337 (b) </a:t>
            </a:r>
            <a:r>
              <a:rPr dirty="0" sz="3200" lang="en-US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SHAJJAH-I-MUDIHAH</a:t>
            </a:r>
          </a:p>
          <a:p>
            <a:pPr algn="l" indent="-609600" marL="609600"/>
            <a:r>
              <a:rPr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Exposing </a:t>
            </a:r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bone without fracture</a:t>
            </a:r>
          </a:p>
          <a:p>
            <a:pPr algn="l" indent="-609600" marL="609600"/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337 (c) </a:t>
            </a:r>
            <a:r>
              <a:rPr dirty="0" sz="3200" lang="en-US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SHAJJAH-I-HASHIMAH</a:t>
            </a:r>
          </a:p>
          <a:p>
            <a:pPr algn="l" indent="-609600" marL="609600"/>
            <a:r>
              <a:rPr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Fracturing </a:t>
            </a:r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bone without dislocating</a:t>
            </a:r>
          </a:p>
        </p:txBody>
      </p:sp>
      <p:sp>
        <p:nvSpPr>
          <p:cNvPr id="1048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6600" lang="en-US">
                <a:solidFill>
                  <a:schemeClr val="accent6"/>
                </a:solidFill>
              </a:rPr>
              <a:t>TYPES OF SHAJJAH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p>
            <a:pPr algn="l" indent="-609600" marL="609600"/>
            <a:r>
              <a:rPr dirty="0" sz="31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337 (d) </a:t>
            </a:r>
            <a:r>
              <a:rPr dirty="0" sz="31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SHAJJAH-I-MUNAQQILAH</a:t>
            </a:r>
          </a:p>
          <a:p>
            <a:pPr algn="l" indent="-609600" marL="609600"/>
            <a:r>
              <a:rPr dirty="0" sz="31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Fracturing </a:t>
            </a:r>
            <a:r>
              <a:rPr dirty="0" sz="31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bone dislocating of bone</a:t>
            </a:r>
            <a:r>
              <a:rPr dirty="0" sz="31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indent="0" marL="0">
              <a:buNone/>
            </a:pPr>
            <a:endParaRPr dirty="0" sz="31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1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337 (e) </a:t>
            </a:r>
            <a:r>
              <a:rPr dirty="0" sz="31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SHAJJAH-I-AMMAH</a:t>
            </a:r>
          </a:p>
          <a:p>
            <a:pPr algn="l" indent="-609600" marL="609600"/>
            <a:r>
              <a:rPr dirty="0" sz="31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Fracturing of bone and wound touching membranes</a:t>
            </a:r>
            <a:br>
              <a:rPr dirty="0" sz="31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 sz="31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1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337 (f) </a:t>
            </a:r>
            <a:r>
              <a:rPr dirty="0" sz="31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SHAJJAH-I-DAMIGHAH</a:t>
            </a:r>
          </a:p>
          <a:p>
            <a:pPr algn="l" indent="-609600" marL="609600"/>
            <a:r>
              <a:rPr dirty="0" sz="31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Fracturing </a:t>
            </a:r>
            <a:r>
              <a:rPr dirty="0" sz="31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and rupturing of membranes </a:t>
            </a:r>
          </a:p>
        </p:txBody>
      </p:sp>
      <p:sp>
        <p:nvSpPr>
          <p:cNvPr id="10486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6600" lang="en-US">
                <a:solidFill>
                  <a:schemeClr val="accent6"/>
                </a:solidFill>
              </a:rPr>
              <a:t>SHAJJAH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>
            <a:normAutofit/>
          </a:bodyPr>
          <a:p>
            <a:pPr algn="just" indent="-609600" marL="609600"/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Hurt on parts of body other than head/face bearing marks of wound temporary or permanent </a:t>
            </a:r>
            <a:r>
              <a:rPr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dirty="0" sz="32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p>
            <a:r>
              <a:rPr dirty="0" sz="6600" lang="en-US">
                <a:solidFill>
                  <a:schemeClr val="accent6"/>
                </a:solidFill>
              </a:rPr>
              <a:t>JURH</a:t>
            </a:r>
            <a:br>
              <a:rPr dirty="0" sz="6600" lang="en-US">
                <a:solidFill>
                  <a:schemeClr val="accent6"/>
                </a:solidFill>
              </a:rPr>
            </a:br>
            <a:r>
              <a:rPr dirty="0" sz="3200" lang="en-US">
                <a:solidFill>
                  <a:schemeClr val="accent6"/>
                </a:solidFill>
              </a:rPr>
              <a:t>SECTION 337 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p>
            <a:pPr algn="l" indent="-609600" marL="609600"/>
            <a:r>
              <a:rPr dirty="0" sz="30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JAIFAH</a:t>
            </a:r>
            <a:endParaRPr dirty="0" sz="3000" lang="en-US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337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– C</a:t>
            </a:r>
            <a:endParaRPr dirty="0" sz="3000" lang="en-US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Injury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extending to body cavity of the 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Trunk</a:t>
            </a:r>
          </a:p>
          <a:p>
            <a:pPr algn="l" indent="-609600" marL="609600"/>
            <a:endParaRPr dirty="0" sz="30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0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GHAYR- </a:t>
            </a:r>
            <a:r>
              <a:rPr dirty="0" sz="3000" lang="en-US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JAIFAH</a:t>
            </a: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337-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dirty="0" sz="3000" lang="en-US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Jurh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not amounting to JAIFA.</a:t>
            </a:r>
          </a:p>
          <a:p>
            <a:pPr algn="l" indent="-609600" marL="609600"/>
            <a:endParaRPr dirty="0" sz="30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6600" lang="en-US">
                <a:solidFill>
                  <a:schemeClr val="accent6"/>
                </a:solidFill>
              </a:rPr>
              <a:t>TYPES OF </a:t>
            </a:r>
            <a:r>
              <a:rPr dirty="0" sz="6600" lang="en-US" smtClean="0">
                <a:solidFill>
                  <a:schemeClr val="accent6"/>
                </a:solidFill>
              </a:rPr>
              <a:t>JURH</a:t>
            </a:r>
            <a:endParaRPr dirty="0" sz="6600" 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p>
            <a:pPr algn="l" indent="-609600" marL="609600"/>
            <a:r>
              <a:rPr dirty="0" sz="2900" lang="en-US" u="sng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DAMIYAH</a:t>
            </a:r>
            <a:endParaRPr dirty="0" sz="2900" lang="en-US" u="sng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2900" 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SECTION </a:t>
            </a:r>
            <a:r>
              <a:rPr dirty="0" sz="2900"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 – E (a)</a:t>
            </a:r>
            <a:r>
              <a:rPr dirty="0" sz="29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dirty="0" sz="2900" lang="en-US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29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Rupture </a:t>
            </a:r>
            <a:r>
              <a:rPr dirty="0" sz="29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skin with bleeding </a:t>
            </a:r>
          </a:p>
          <a:p>
            <a:pPr algn="l" indent="-609600" marL="609600"/>
            <a:r>
              <a:rPr dirty="0" sz="2900" lang="en-US" u="sng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BADIAH</a:t>
            </a:r>
            <a:r>
              <a:rPr dirty="0" sz="29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 sz="29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2900" 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SECTION </a:t>
            </a:r>
            <a:r>
              <a:rPr dirty="0" sz="2900"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337- E (b)</a:t>
            </a:r>
          </a:p>
          <a:p>
            <a:pPr algn="l" indent="-609600" marL="609600"/>
            <a:r>
              <a:rPr dirty="0" sz="29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Cutting </a:t>
            </a:r>
            <a:r>
              <a:rPr dirty="0" sz="29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flash without exposing bone</a:t>
            </a:r>
          </a:p>
          <a:p>
            <a:pPr algn="l" indent="-609600" marL="609600"/>
            <a:r>
              <a:rPr dirty="0" sz="2900" lang="en-US" u="sng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MUTALAHIMAH</a:t>
            </a:r>
            <a:endParaRPr dirty="0" sz="2900" lang="en-US" u="sng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2900" 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SECTION </a:t>
            </a:r>
            <a:r>
              <a:rPr dirty="0" sz="2900"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337- E (c) 	</a:t>
            </a:r>
            <a:endParaRPr dirty="0" sz="2900" lang="en-US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29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Lacerating </a:t>
            </a:r>
            <a:r>
              <a:rPr dirty="0" sz="29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flash </a:t>
            </a:r>
          </a:p>
        </p:txBody>
      </p:sp>
      <p:sp>
        <p:nvSpPr>
          <p:cNvPr id="10486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5400" lang="en-US">
                <a:solidFill>
                  <a:schemeClr val="accent6"/>
                </a:solidFill>
              </a:rPr>
              <a:t>TYPES OF </a:t>
            </a:r>
            <a:r>
              <a:rPr dirty="0" sz="5400" lang="en-US" smtClean="0">
                <a:solidFill>
                  <a:schemeClr val="accent6"/>
                </a:solidFill>
              </a:rPr>
              <a:t>GHAYR-JAIFA</a:t>
            </a:r>
            <a:endParaRPr dirty="0" sz="5400" 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p>
            <a:pPr algn="l" indent="-609600" marL="609600"/>
            <a:r>
              <a:rPr dirty="0" sz="30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MUDIHAH</a:t>
            </a:r>
            <a:endParaRPr dirty="0" sz="3000" lang="en-US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000" 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SECTION </a:t>
            </a:r>
            <a:r>
              <a:rPr dirty="0" sz="3000"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337- E (d)</a:t>
            </a: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Exposing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bone without fracture</a:t>
            </a:r>
          </a:p>
          <a:p>
            <a:pPr algn="l" indent="-609600" marL="609600"/>
            <a:r>
              <a:rPr dirty="0" sz="3000" lang="en-US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HASHIMAH</a:t>
            </a:r>
            <a:endParaRPr dirty="0" sz="3000" lang="en-US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indent="-609600" marL="609600"/>
            <a:r>
              <a:rPr dirty="0" sz="3000" 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SECTION </a:t>
            </a:r>
            <a:r>
              <a:rPr dirty="0" sz="3000"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337- E (e)</a:t>
            </a: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Fracturing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bone without dislocating</a:t>
            </a:r>
          </a:p>
          <a:p>
            <a:pPr algn="l" indent="-609600" marL="609600"/>
            <a:r>
              <a:rPr dirty="0" sz="3000" lang="en-US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MUNAQQILAH</a:t>
            </a:r>
          </a:p>
          <a:p>
            <a:pPr algn="l" indent="-609600" marL="609600"/>
            <a:r>
              <a:rPr dirty="0" sz="3000" 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SECTION </a:t>
            </a:r>
            <a:r>
              <a:rPr dirty="0" sz="3000"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337- E (f)</a:t>
            </a:r>
          </a:p>
          <a:p>
            <a:pPr algn="l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Fracturing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bone dislocating of bone.</a:t>
            </a:r>
          </a:p>
        </p:txBody>
      </p:sp>
      <p:sp>
        <p:nvSpPr>
          <p:cNvPr id="10486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5400" lang="en-US">
                <a:solidFill>
                  <a:schemeClr val="accent6"/>
                </a:solidFill>
              </a:rPr>
              <a:t>TYPES OF </a:t>
            </a:r>
            <a:r>
              <a:rPr dirty="0" sz="5400" lang="en-US" smtClean="0">
                <a:solidFill>
                  <a:schemeClr val="accent6"/>
                </a:solidFill>
              </a:rPr>
              <a:t>GHAYR-JAIFA</a:t>
            </a:r>
            <a:endParaRPr dirty="0" sz="5400" 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p>
            <a:pPr algn="just" indent="-609600" marL="609600"/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Whoever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causes hurt, not 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mentioned before, which endangers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life or which causes 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sufferer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remain in severe bodily pain 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twenty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days or more or renders him unable 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follow </a:t>
            </a:r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his ordinary pursuits for twenty days </a:t>
            </a:r>
            <a:r>
              <a:rPr dirty="0" sz="30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more.</a:t>
            </a:r>
            <a:endParaRPr dirty="0" sz="30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indent="-609600" marL="609600"/>
            <a:endParaRPr dirty="0" sz="30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6600" lang="en-US">
                <a:solidFill>
                  <a:schemeClr val="accent6"/>
                </a:solidFill>
              </a:rPr>
              <a:t>SECTION 337- </a:t>
            </a:r>
            <a:r>
              <a:rPr dirty="0" sz="6600" lang="en-US" smtClean="0">
                <a:solidFill>
                  <a:schemeClr val="accent6"/>
                </a:solidFill>
              </a:rPr>
              <a:t>L 1</a:t>
            </a:r>
            <a:endParaRPr dirty="0" 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407091"/>
          </a:xfrm>
        </p:spPr>
        <p:txBody>
          <a:bodyPr>
            <a:normAutofit/>
          </a:bodyPr>
          <a:p>
            <a:pPr algn="just" indent="-609600" marL="609600"/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Whoever Causes hurt not covered </a:t>
            </a:r>
            <a:r>
              <a:rPr dirty="0" sz="35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dirty="0" sz="35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subsection (1).</a:t>
            </a:r>
          </a:p>
          <a:p>
            <a:pPr algn="just" indent="-609600" marL="609600"/>
            <a:endParaRPr dirty="0" sz="35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6600" lang="en-US">
                <a:solidFill>
                  <a:schemeClr val="accent6"/>
                </a:solidFill>
              </a:rPr>
              <a:t>SECTION 337- </a:t>
            </a:r>
            <a:r>
              <a:rPr dirty="0" sz="6600" lang="en-US" smtClean="0">
                <a:solidFill>
                  <a:schemeClr val="accent6"/>
                </a:solidFill>
              </a:rPr>
              <a:t>L 2</a:t>
            </a:r>
            <a:endParaRPr dirty="0" sz="4800" lang="en-US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Rectangle 1"/>
          <p:cNvSpPr/>
          <p:nvPr/>
        </p:nvSpPr>
        <p:spPr>
          <a:xfrm>
            <a:off x="1506210" y="1600200"/>
            <a:ext cx="6113790" cy="1631216"/>
          </a:xfrm>
          <a:prstGeom prst="rect"/>
          <a:noFill/>
        </p:spPr>
        <p:txBody>
          <a:bodyPr bIns="45720" lIns="91440" rIns="91440" tIns="45720" wrap="none">
            <a:spAutoFit/>
          </a:bodyPr>
          <a:p>
            <a:pPr algn="ctr"/>
            <a:r>
              <a:rPr b="0" cap="none" dirty="0" sz="10000" lang="en-US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/>
                </a:solidFill>
                <a:effectLst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1048654" name="Rectangle 3"/>
          <p:cNvSpPr/>
          <p:nvPr/>
        </p:nvSpPr>
        <p:spPr>
          <a:xfrm>
            <a:off x="2800442" y="3250750"/>
            <a:ext cx="3525325" cy="923330"/>
          </a:xfrm>
          <a:prstGeom prst="rect"/>
          <a:noFill/>
        </p:spPr>
        <p:txBody>
          <a:bodyPr bIns="45720" lIns="91440" rIns="91440" tIns="45720" wrap="none">
            <a:spAutoFit/>
          </a:bodyPr>
          <a:p>
            <a:pPr algn="ctr"/>
            <a:r>
              <a:rPr b="0" cap="none" dirty="0" sz="5400" lang="en-US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/>
                </a:solidFill>
                <a:effectLst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</a:rPr>
              <a:t>Questions?</a:t>
            </a:r>
            <a:endParaRPr b="0" cap="none" dirty="0" sz="5400" lang="en-US" spc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6"/>
              </a:solidFill>
              <a:effectLst>
                <a:outerShdw algn="tl" blurRad="63500" dir="3600000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/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oncourse">
  <a:themeElements>
    <a:clrScheme name="Concourse">
      <a:dk1>
        <a:sysClr lastClr="000000" val="windowText"/>
      </a:dk1>
      <a:lt1>
        <a:sysClr lastClr="FFFFFF" val="window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dir="t" rig="glow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algn="tl" flip="none" sx="50000" sy="5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MCM</Company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MCM</dc:creator>
  <cp:lastModifiedBy>RePack by Diakov</cp:lastModifiedBy>
  <dcterms:created xsi:type="dcterms:W3CDTF">2005-02-14T18:32:03Z</dcterms:created>
  <dcterms:modified xsi:type="dcterms:W3CDTF">2023-03-21T14:38:46Z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  <property fmtid="{D5CDD505-2E9C-101B-9397-08002B2CF9AE}" pid="3" name="ICV">
    <vt:lpwstr>136dc4f3657a4b64a0d41956b838e650</vt:lpwstr>
  </property>
</Properties>
</file>